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715000" cx="9144000"/>
  <p:notesSz cx="6858000" cy="9144000"/>
  <p:embeddedFontLst>
    <p:embeddedFont>
      <p:font typeface="Ubuntu"/>
      <p:regular r:id="rId17"/>
      <p:bold r:id="rId18"/>
      <p:italic r:id="rId19"/>
      <p:boldItalic r:id="rId20"/>
    </p:embeddedFont>
    <p:embeddedFont>
      <p:font typeface="Ubuntu Light"/>
      <p:regular r:id="rId21"/>
      <p:bold r:id="rId22"/>
      <p:italic r:id="rId23"/>
      <p:boldItalic r:id="rId24"/>
    </p:embeddedFont>
    <p:embeddedFont>
      <p:font typeface="Fira Code Light"/>
      <p:regular r:id="rId25"/>
      <p:bold r:id="rId26"/>
    </p:embeddedFont>
    <p:embeddedFont>
      <p:font typeface="Fira Code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boldItalic.fntdata"/><Relationship Id="rId22" Type="http://schemas.openxmlformats.org/officeDocument/2006/relationships/font" Target="fonts/UbuntuLight-bold.fntdata"/><Relationship Id="rId21" Type="http://schemas.openxmlformats.org/officeDocument/2006/relationships/font" Target="fonts/UbuntuLight-regular.fntdata"/><Relationship Id="rId24" Type="http://schemas.openxmlformats.org/officeDocument/2006/relationships/font" Target="fonts/UbuntuLight-boldItalic.fntdata"/><Relationship Id="rId23" Type="http://schemas.openxmlformats.org/officeDocument/2006/relationships/font" Target="fonts/UbuntuLigh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CodeLight-bold.fntdata"/><Relationship Id="rId25" Type="http://schemas.openxmlformats.org/officeDocument/2006/relationships/font" Target="fonts/FiraCodeLight-regular.fntdata"/><Relationship Id="rId28" Type="http://schemas.openxmlformats.org/officeDocument/2006/relationships/font" Target="fonts/FiraCode-bold.fntdata"/><Relationship Id="rId27" Type="http://schemas.openxmlformats.org/officeDocument/2006/relationships/font" Target="fonts/FiraCod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Ubuntu-regular.fntdata"/><Relationship Id="rId16" Type="http://schemas.openxmlformats.org/officeDocument/2006/relationships/slide" Target="slides/slide12.xml"/><Relationship Id="rId19" Type="http://schemas.openxmlformats.org/officeDocument/2006/relationships/font" Target="fonts/Ubuntu-italic.fntdata"/><Relationship Id="rId18" Type="http://schemas.openxmlformats.org/officeDocument/2006/relationships/font" Target="fonts/Ubuntu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e8e48b66e_0_12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ee8e48b66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resposta b</a:t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f38a8fae1_0_5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f38a8fae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resposta b</a:t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f38a8fae1_0_6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f38a8fae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resposta b</a:t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ee7729c02a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ee7729c0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f1f66caf9_0_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f1f66caf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No exemplo anterior, consideramos apenas se o valor de </a:t>
            </a:r>
            <a:r>
              <a:rPr b="1"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isMoving</a:t>
            </a:r>
            <a:r>
              <a:rPr lang="pt-BR" sz="1400">
                <a:solidFill>
                  <a:schemeClr val="dk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for verdadeiro. Mas, e quando for necessário tratar o caso contrário? Para isso, temos a palavra-chave </a:t>
            </a:r>
            <a:r>
              <a:rPr b="1"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else</a:t>
            </a:r>
            <a:r>
              <a:rPr lang="pt-BR" sz="1400">
                <a:solidFill>
                  <a:schemeClr val="dk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. Logo, temos uma estrutura chamada </a:t>
            </a:r>
            <a:r>
              <a:rPr b="1"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if-then-else</a:t>
            </a:r>
            <a:r>
              <a:rPr lang="pt-BR" sz="1400">
                <a:solidFill>
                  <a:schemeClr val="dk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. Fazendo a alteração no código anterior, temos</a:t>
            </a:r>
            <a:endParaRPr sz="1400">
              <a:solidFill>
                <a:schemeClr val="dk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f38a8fae1_0_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ef38a8fae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f38a8fae1_0_1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f38a8fae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f38a8fae1_0_2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f38a8fae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f38a8fae1_0_3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f38a8fae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f38a8fae1_0_3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f38a8fae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Neste último exemplo, usamos a estrutura de controle condicional switch. A estrutura switch permite variáveis dos tipos primitivos byte, short, char e int. Também aceita Enum e String.</a:t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e8b068190_0_10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e8b06819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apa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 | capitulo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a 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izaçã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231050"/>
            <a:ext cx="394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Controle de Fluxo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771350"/>
            <a:ext cx="4097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Lógica de </a:t>
            </a: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</a:t>
            </a: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I</a:t>
            </a:r>
            <a:endParaRPr sz="13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6827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cap="flat" cmpd="sng" w="19050">
              <a:solidFill>
                <a:srgbClr val="A6F7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cap="flat" cmpd="sng" w="19050">
              <a:solidFill>
                <a:srgbClr val="2371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 de código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1336950" y="1411025"/>
            <a:ext cx="6470100" cy="25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Exercício 1: Enum com Switch-Case e Scanner</a:t>
            </a:r>
            <a:b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endParaRPr b="1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Crie um enum chamado 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OperacaoMatematica</a:t>
            </a: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 representando operações matemáticas básicas (+, -, *, /). </a:t>
            </a: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Utilize um Scanner para obter a operação do usuário e realizar o cálculo com dois números.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 de código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1336950" y="1411025"/>
            <a:ext cx="6470100" cy="26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Exercício 2: </a:t>
            </a: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Enum com Switch-Case e Scanner</a:t>
            </a:r>
            <a:endParaRPr b="1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Crie um enum chamado </a:t>
            </a: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CategoriaProduto</a:t>
            </a: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 representando categorias de produtos 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(ELETRONICO, VESTUARIO, ALIMENTO)</a:t>
            </a: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Utilize um Scanner para obter a categoria do usuário e imprima uma mensagem correspondente.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 de código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1336950" y="1411025"/>
            <a:ext cx="64701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Exercício 3: Enum com Switch-Case e Scanner</a:t>
            </a:r>
            <a:endParaRPr b="1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00000"/>
              </a:lnSpc>
              <a:spcBef>
                <a:spcPts val="400"/>
              </a:spcBef>
              <a:spcAft>
                <a:spcPts val="1500"/>
              </a:spcAft>
              <a:buNone/>
            </a:pP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Crie um enum chamado </a:t>
            </a: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UnidadeTemperatura</a:t>
            </a: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 representando unidades de temperatura 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(CELSIUS, FAHRENHEIT, KELVIN)</a:t>
            </a: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Escreva um programa que utiliza um Scanner para obter a unidade de temperatura atual do usuário e a unidade desejada, pedindo a temperatura atual e imprimindo a temperatura convertida.</a:t>
            </a: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CELSIUS:</a:t>
            </a: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F -&gt; (</a:t>
            </a:r>
            <a:r>
              <a:rPr i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celsius</a:t>
            </a: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 * 9 / 5) + 32</a:t>
            </a: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K -&gt; </a:t>
            </a:r>
            <a:r>
              <a:rPr i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celsius</a:t>
            </a:r>
            <a:r>
              <a:rPr i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+ 273.15</a:t>
            </a:r>
            <a:b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FAHRENHEIT:</a:t>
            </a:r>
            <a:b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 -&gt; (</a:t>
            </a:r>
            <a:r>
              <a:rPr i="1"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fehrenheit 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- 32) * 5 / 9</a:t>
            </a:r>
            <a:b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</a:b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k -&gt; (</a:t>
            </a:r>
            <a:r>
              <a:rPr i="1"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fehrenheit 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+ 459.67) * 5 / 9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4972225" y="3539100"/>
            <a:ext cx="429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500"/>
              </a:spcAft>
              <a:buNone/>
            </a:pP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KELVIN:</a:t>
            </a:r>
            <a:b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C-&gt; </a:t>
            </a:r>
            <a:r>
              <a:rPr i="1"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kelvin</a:t>
            </a:r>
            <a:r>
              <a:rPr i="1"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- 273.15</a:t>
            </a:r>
            <a:b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</a:b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F-&gt; (</a:t>
            </a:r>
            <a:r>
              <a:rPr i="1"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kelvin</a:t>
            </a:r>
            <a:r>
              <a:rPr i="1"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* 9 / 5) - 459.67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Estrutura de Controle de Fluxo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1336950" y="1411025"/>
            <a:ext cx="6470100" cy="22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Em Java, temos blocos especiais que controlam o fluxo de execução do nosso programa. Ou seja, esses blocos podem ser executados sim/não de acordo com uma condição definida (</a:t>
            </a:r>
            <a:r>
              <a:rPr lang="pt-BR">
                <a:solidFill>
                  <a:srgbClr val="A6F750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pt-BR">
                <a:solidFill>
                  <a:srgbClr val="FFB454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-</a:t>
            </a:r>
            <a:r>
              <a:rPr lang="pt-BR">
                <a:solidFill>
                  <a:srgbClr val="FFD950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then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pt-BR">
                <a:solidFill>
                  <a:srgbClr val="A6F750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pt-BR">
                <a:solidFill>
                  <a:srgbClr val="FFB454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-</a:t>
            </a:r>
            <a:r>
              <a:rPr lang="pt-BR">
                <a:solidFill>
                  <a:srgbClr val="FFD950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then</a:t>
            </a:r>
            <a:r>
              <a:rPr lang="pt-BR">
                <a:solidFill>
                  <a:srgbClr val="FFB454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-</a:t>
            </a:r>
            <a:r>
              <a:rPr lang="pt-BR">
                <a:solidFill>
                  <a:srgbClr val="A6F750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else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pt-BR">
                <a:solidFill>
                  <a:srgbClr val="A6F750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switch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) ou ainda, podem ser executados repetidamente (</a:t>
            </a:r>
            <a:r>
              <a:rPr lang="pt-BR">
                <a:solidFill>
                  <a:srgbClr val="A6F750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pt-BR">
                <a:solidFill>
                  <a:srgbClr val="A6F750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while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pt-BR">
                <a:solidFill>
                  <a:srgbClr val="A6F750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do</a:t>
            </a:r>
            <a:r>
              <a:rPr lang="pt-BR">
                <a:solidFill>
                  <a:srgbClr val="FFB454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-</a:t>
            </a:r>
            <a:r>
              <a:rPr lang="pt-BR">
                <a:solidFill>
                  <a:srgbClr val="A6F750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while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) de acordo com o controle definido.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Estrutura Condicionais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336950" y="1411025"/>
            <a:ext cx="6470100" cy="22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A estrutura mais simples é o bloco </a:t>
            </a:r>
            <a:r>
              <a:rPr lang="pt-BR">
                <a:solidFill>
                  <a:srgbClr val="A6F750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pt-BR">
                <a:solidFill>
                  <a:srgbClr val="FFB454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-</a:t>
            </a:r>
            <a:r>
              <a:rPr lang="pt-BR">
                <a:solidFill>
                  <a:srgbClr val="FFD950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then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. O conteúdo deste bloco será executado apenas quando a condição definida for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true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. No seguinte trecho de código, observamos uma representação de uma funcionalidade de frenagem de uma bicicleta. Assim, se o valor de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isMoving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for verdadeiro, então a velocidade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currentSpeed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será decrementada.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660275" y="3408075"/>
            <a:ext cx="5916000" cy="19086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applyBrakes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8F8F9F"/>
                </a:solidFill>
                <a:latin typeface="Courier New"/>
                <a:ea typeface="Courier New"/>
                <a:cs typeface="Courier New"/>
                <a:sym typeface="Courier New"/>
              </a:rPr>
              <a:t>// the "if" clause: bicycle must be moving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isMoving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pt-BR">
                <a:solidFill>
                  <a:srgbClr val="8F8F9F"/>
                </a:solidFill>
                <a:latin typeface="Courier New"/>
                <a:ea typeface="Courier New"/>
                <a:cs typeface="Courier New"/>
                <a:sym typeface="Courier New"/>
              </a:rPr>
              <a:t>// the "then" clause: decrease current speed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currentSpeed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AB4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Estrutura Condicionais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336950" y="1411025"/>
            <a:ext cx="64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Fazendo a alteração no código anterior, temos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231100" y="2138125"/>
            <a:ext cx="7153800" cy="19086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applyBrakes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isMoving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currentSpeed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System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"The bicycle has already stopped!"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6F7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Estrutura Condicionais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1336950" y="1411025"/>
            <a:ext cx="6470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Estruturas </a:t>
            </a:r>
            <a:r>
              <a:rPr lang="pt-BR">
                <a:solidFill>
                  <a:srgbClr val="A6F750"/>
                </a:solidFill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pt-BR">
                <a:solidFill>
                  <a:srgbClr val="FFB454"/>
                </a:solidFill>
                <a:latin typeface="Fira Code"/>
                <a:ea typeface="Fira Code"/>
                <a:cs typeface="Fira Code"/>
                <a:sym typeface="Fira Code"/>
              </a:rPr>
              <a:t>-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then</a:t>
            </a:r>
            <a:r>
              <a:rPr lang="pt-BR">
                <a:solidFill>
                  <a:srgbClr val="FFB454"/>
                </a:solidFill>
                <a:latin typeface="Fira Code"/>
                <a:ea typeface="Fira Code"/>
                <a:cs typeface="Fira Code"/>
                <a:sym typeface="Fira Code"/>
              </a:rPr>
              <a:t>-</a:t>
            </a:r>
            <a:r>
              <a:rPr lang="pt-BR">
                <a:solidFill>
                  <a:srgbClr val="A6F750"/>
                </a:solidFill>
                <a:latin typeface="Fira Code"/>
                <a:ea typeface="Fira Code"/>
                <a:cs typeface="Fira Code"/>
                <a:sym typeface="Fira Code"/>
              </a:rPr>
              <a:t>else</a:t>
            </a: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 podem ser encadeadas usando a combinação de palavras-chave 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else if</a:t>
            </a: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. Veja no próximo exemplo o algoritmo para converter uma nota de 0-100 em graduações A-F. A saída esperada é 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Grade </a:t>
            </a:r>
            <a:r>
              <a:rPr lang="pt-BR">
                <a:solidFill>
                  <a:srgbClr val="FFB454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C</a:t>
            </a: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Estrutura Condicionais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184075" y="868100"/>
            <a:ext cx="7153800" cy="42792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B94FF"/>
                </a:solidFill>
                <a:latin typeface="Courier New"/>
                <a:ea typeface="Courier New"/>
                <a:cs typeface="Courier New"/>
                <a:sym typeface="Courier New"/>
              </a:rPr>
              <a:t>IfElseDemo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 args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int testscore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76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char grade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testscore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grade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testscore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grade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testscore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grade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'C'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testscore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60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grade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'D'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grade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'F'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System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"Grade = "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grade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6F7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Estrutura Condicionais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336950" y="1411025"/>
            <a:ext cx="6470100" cy="22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Existe um cenário especial, semelhante ao código anterior, quando desejamos realizar determinado comportamento de acordo com o valor contido em uma variável, sendo esse valor pertencente a um universo bem limitado. Por exemplo, desejamos converter valores 1-6 em texto com o respectivo nome do mês.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Estrutura Condicionais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1219375" y="639825"/>
            <a:ext cx="7153800" cy="51411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B94FF"/>
                </a:solidFill>
                <a:latin typeface="Courier New"/>
                <a:ea typeface="Courier New"/>
                <a:cs typeface="Courier New"/>
                <a:sym typeface="Courier New"/>
              </a:rPr>
              <a:t>SwitchDemo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 args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int month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String monthString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month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monthString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"January"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monthString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"February"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monthString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"March"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monthString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"April"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monthString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"May"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monthString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"June"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monthString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"Invalid month"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System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monthString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A6F7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3492150" y="2495850"/>
            <a:ext cx="2159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</a:t>
            </a:r>
            <a:endParaRPr sz="35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